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81"/>
  </p:notesMasterIdLst>
  <p:handoutMasterIdLst>
    <p:handoutMasterId r:id="rId82"/>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701" r:id="rId31"/>
    <p:sldId id="267" r:id="rId32"/>
    <p:sldId id="289" r:id="rId33"/>
    <p:sldId id="307" r:id="rId34"/>
    <p:sldId id="265" r:id="rId35"/>
    <p:sldId id="266" r:id="rId36"/>
    <p:sldId id="268" r:id="rId37"/>
    <p:sldId id="295" r:id="rId38"/>
    <p:sldId id="311" r:id="rId39"/>
    <p:sldId id="489" r:id="rId40"/>
    <p:sldId id="294" r:id="rId41"/>
    <p:sldId id="330" r:id="rId42"/>
    <p:sldId id="490" r:id="rId43"/>
    <p:sldId id="439" r:id="rId44"/>
    <p:sldId id="366" r:id="rId45"/>
    <p:sldId id="511" r:id="rId46"/>
    <p:sldId id="314" r:id="rId47"/>
    <p:sldId id="336" r:id="rId48"/>
    <p:sldId id="491" r:id="rId49"/>
    <p:sldId id="335" r:id="rId50"/>
    <p:sldId id="512" r:id="rId51"/>
    <p:sldId id="373" r:id="rId52"/>
    <p:sldId id="492" r:id="rId53"/>
    <p:sldId id="328" r:id="rId54"/>
    <p:sldId id="699" r:id="rId55"/>
    <p:sldId id="700" r:id="rId56"/>
    <p:sldId id="408" r:id="rId57"/>
    <p:sldId id="435" r:id="rId58"/>
    <p:sldId id="436" r:id="rId59"/>
    <p:sldId id="506" r:id="rId60"/>
    <p:sldId id="437" r:id="rId61"/>
    <p:sldId id="438" r:id="rId62"/>
    <p:sldId id="464" r:id="rId63"/>
    <p:sldId id="508" r:id="rId64"/>
    <p:sldId id="465" r:id="rId65"/>
    <p:sldId id="466" r:id="rId66"/>
    <p:sldId id="692" r:id="rId67"/>
    <p:sldId id="467" r:id="rId68"/>
    <p:sldId id="447" r:id="rId69"/>
    <p:sldId id="412" r:id="rId70"/>
    <p:sldId id="392" r:id="rId71"/>
    <p:sldId id="441" r:id="rId72"/>
    <p:sldId id="513" r:id="rId73"/>
    <p:sldId id="514" r:id="rId74"/>
    <p:sldId id="515" r:id="rId75"/>
    <p:sldId id="450" r:id="rId76"/>
    <p:sldId id="399" r:id="rId77"/>
    <p:sldId id="391" r:id="rId78"/>
    <p:sldId id="702" r:id="rId79"/>
    <p:sldId id="319" r:id="rId80"/>
  </p:sldIdLst>
  <p:sldSz cx="12192000" cy="6858000"/>
  <p:notesSz cx="7315200" cy="9601200"/>
  <p:embeddedFontLst>
    <p:embeddedFont>
      <p:font typeface="Baskerville Old Face" panose="02020602080505020303" pitchFamily="18" charset="0"/>
      <p:regular r:id="rId83"/>
    </p:embeddedFont>
    <p:embeddedFont>
      <p:font typeface="Calibri" panose="020F0502020204030204" pitchFamily="34" charset="0"/>
      <p:regular r:id="rId84"/>
      <p:bold r:id="rId85"/>
      <p:italic r:id="rId86"/>
      <p:boldItalic r:id="rId87"/>
    </p:embeddedFont>
    <p:embeddedFont>
      <p:font typeface="Candara" panose="020E0502030303020204" pitchFamily="34" charset="0"/>
      <p:regular r:id="rId88"/>
      <p:bold r:id="rId89"/>
      <p:italic r:id="rId90"/>
      <p:boldItalic r:id="rId91"/>
    </p:embeddedFont>
    <p:embeddedFont>
      <p:font typeface="Century Gothic" panose="020B0502020202020204" pitchFamily="34" charset="0"/>
      <p:regular r:id="rId92"/>
      <p:bold r:id="rId93"/>
      <p:italic r:id="rId94"/>
      <p:boldItalic r:id="rId9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701"/>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699"/>
            <p14:sldId id="700"/>
            <p14:sldId id="408"/>
            <p14:sldId id="435"/>
            <p14:sldId id="436"/>
            <p14:sldId id="506"/>
            <p14:sldId id="437"/>
            <p14:sldId id="438"/>
            <p14:sldId id="464"/>
            <p14:sldId id="508"/>
            <p14:sldId id="465"/>
            <p14:sldId id="466"/>
            <p14:sldId id="692"/>
            <p14:sldId id="467"/>
            <p14:sldId id="447"/>
            <p14:sldId id="41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702"/>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109" d="100"/>
          <a:sy n="109" d="100"/>
        </p:scale>
        <p:origin x="432"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31</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32</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33</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34</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35</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36</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r>
              <a:rPr lang="es-HN" dirty="0" err="1"/>
              <a:t>Skip</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37</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38</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dirty="0"/>
              <a:t>Peter von Bucher (working at </a:t>
            </a:r>
            <a:r>
              <a:rPr lang="en-US" dirty="0" err="1"/>
              <a:t>Carollo</a:t>
            </a:r>
            <a:r>
              <a:rPr lang="en-US" dirty="0"/>
              <a:t> since 2010 approximately)</a:t>
            </a:r>
            <a:endParaRPr lang="en-US" dirty="0">
              <a:solidFill>
                <a:srgbClr val="660066"/>
              </a:solidFill>
            </a:endParaRPr>
          </a:p>
          <a:p>
            <a:r>
              <a:rPr lang="en-US" dirty="0">
                <a:solidFill>
                  <a:srgbClr val="660066"/>
                </a:solidFill>
              </a:rPr>
              <a:t>Presidential </a:t>
            </a:r>
            <a:r>
              <a:rPr lang="en-US" dirty="0" err="1">
                <a:solidFill>
                  <a:srgbClr val="660066"/>
                </a:solidFill>
              </a:rPr>
              <a:t>Prez</a:t>
            </a:r>
            <a:r>
              <a:rPr lang="en-US" dirty="0">
                <a:solidFill>
                  <a:srgbClr val="660066"/>
                </a:solidFill>
              </a:rPr>
              <a:t>: Alana </a:t>
            </a:r>
            <a:r>
              <a:rPr lang="en-US" dirty="0" err="1">
                <a:solidFill>
                  <a:srgbClr val="660066"/>
                </a:solidFill>
              </a:rPr>
              <a:t>Jonat</a:t>
            </a:r>
            <a:endParaRPr lang="en-US" dirty="0">
              <a:solidFill>
                <a:srgbClr val="660066"/>
              </a:solidFill>
            </a:endParaRPr>
          </a:p>
          <a:p>
            <a:r>
              <a:rPr lang="en-US" dirty="0">
                <a:solidFill>
                  <a:srgbClr val="660066"/>
                </a:solidFill>
              </a:rPr>
              <a:t>Executive Mastermind: Roslyn </a:t>
            </a:r>
            <a:r>
              <a:rPr lang="en-US" dirty="0" err="1">
                <a:solidFill>
                  <a:srgbClr val="660066"/>
                </a:solidFill>
              </a:rPr>
              <a:t>Odum</a:t>
            </a:r>
            <a:endParaRPr lang="en-US" dirty="0">
              <a:solidFill>
                <a:srgbClr val="6600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40</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41</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45</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46</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47</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49</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51</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53</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56</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59</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60</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71</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75</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79</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52.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8.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39.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2.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5.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4.emf"/><Relationship Id="rId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8.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4.png"/><Relationship Id="rId5" Type="http://schemas.openxmlformats.org/officeDocument/2006/relationships/tags" Target="../tags/tag35.xml"/><Relationship Id="rId10" Type="http://schemas.openxmlformats.org/officeDocument/2006/relationships/image" Target="../media/image63.png"/><Relationship Id="rId4" Type="http://schemas.openxmlformats.org/officeDocument/2006/relationships/tags" Target="../tags/tag34.xml"/><Relationship Id="rId9" Type="http://schemas.openxmlformats.org/officeDocument/2006/relationships/image" Target="../media/image62.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39.xml"/><Relationship Id="rId7" Type="http://schemas.openxmlformats.org/officeDocument/2006/relationships/image" Target="../media/image6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60.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0.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72.jpeg"/></Relationships>
</file>

<file path=ppt/slides/_rels/slide4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1.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2.jpeg"/><Relationship Id="rId4" Type="http://schemas.openxmlformats.org/officeDocument/2006/relationships/image" Target="../media/image74.wmf"/></Relationships>
</file>

<file path=ppt/slides/_rels/slide45.xml.rels><?xml version="1.0" encoding="UTF-8" standalone="yes"?>
<Relationships xmlns="http://schemas.openxmlformats.org/package/2006/relationships"><Relationship Id="rId8" Type="http://schemas.openxmlformats.org/officeDocument/2006/relationships/image" Target="../media/image7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72.jpeg"/><Relationship Id="rId5" Type="http://schemas.openxmlformats.org/officeDocument/2006/relationships/image" Target="../media/image74.wmf"/><Relationship Id="rId4" Type="http://schemas.openxmlformats.org/officeDocument/2006/relationships/notesSlide" Target="../notesSlides/notesSlide32.xm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3.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image" Target="../media/image8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8.jpeg"/><Relationship Id="rId5" Type="http://schemas.openxmlformats.org/officeDocument/2006/relationships/image" Target="../media/image79.jpeg"/><Relationship Id="rId4" Type="http://schemas.openxmlformats.org/officeDocument/2006/relationships/slideLayout" Target="../slideLayouts/slideLayout2.xml"/><Relationship Id="rId9"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9.jpe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47.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5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72.jpeg"/><Relationship Id="rId5" Type="http://schemas.openxmlformats.org/officeDocument/2006/relationships/image" Target="../media/image88.wmf"/><Relationship Id="rId4" Type="http://schemas.openxmlformats.org/officeDocument/2006/relationships/image" Target="../media/image87.wmf"/></Relationships>
</file>

<file path=ppt/slides/_rels/slide61.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72.jpeg"/><Relationship Id="rId4" Type="http://schemas.openxmlformats.org/officeDocument/2006/relationships/image" Target="../media/image88.wmf"/></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97.jpeg"/></Relationships>
</file>

<file path=ppt/slides/_rels/slide6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1.png"/><Relationship Id="rId5" Type="http://schemas.openxmlformats.org/officeDocument/2006/relationships/tags" Target="../tags/tag57.xml"/><Relationship Id="rId10" Type="http://schemas.openxmlformats.org/officeDocument/2006/relationships/image" Target="../media/image100.png"/><Relationship Id="rId4" Type="http://schemas.openxmlformats.org/officeDocument/2006/relationships/tags" Target="../tags/tag56.xml"/><Relationship Id="rId9"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61.xml"/><Relationship Id="rId7" Type="http://schemas.openxmlformats.org/officeDocument/2006/relationships/image" Target="../media/image10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1.png"/><Relationship Id="rId5" Type="http://schemas.openxmlformats.org/officeDocument/2006/relationships/tags" Target="../tags/tag66.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65.xml"/><Relationship Id="rId9" Type="http://schemas.openxmlformats.org/officeDocument/2006/relationships/image" Target="../media/image109.wmf"/><Relationship Id="rId14" Type="http://schemas.openxmlformats.org/officeDocument/2006/relationships/image" Target="../media/image114.png"/></Relationships>
</file>

<file path=ppt/slides/_rels/slide7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9.wmf"/><Relationship Id="rId5" Type="http://schemas.openxmlformats.org/officeDocument/2006/relationships/image" Target="../media/image116.emf"/><Relationship Id="rId4"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87.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8.wmf"/><Relationship Id="rId5" Type="http://schemas.openxmlformats.org/officeDocument/2006/relationships/image" Target="../media/image121.png"/><Relationship Id="rId4" Type="http://schemas.openxmlformats.org/officeDocument/2006/relationships/image" Target="../media/image72.jpeg"/></Relationships>
</file>

<file path=ppt/slides/_rels/slide7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6.xml"/><Relationship Id="rId7" Type="http://schemas.openxmlformats.org/officeDocument/2006/relationships/image" Target="../media/image1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25.png"/><Relationship Id="rId4" Type="http://schemas.openxmlformats.org/officeDocument/2006/relationships/tags" Target="../tags/tag77.xml"/><Relationship Id="rId9" Type="http://schemas.openxmlformats.org/officeDocument/2006/relationships/image" Target="../media/image124.png"/></Relationships>
</file>

<file path=ppt/slides/_rels/slide7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5.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2.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6.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9.xml"/><Relationship Id="rId1" Type="http://schemas.openxmlformats.org/officeDocument/2006/relationships/tags" Target="../tags/tag2.xml"/><Relationship Id="rId6" Type="http://schemas.openxmlformats.org/officeDocument/2006/relationships/slide" Target="slide34.xml"/><Relationship Id="rId11" Type="http://schemas.openxmlformats.org/officeDocument/2006/relationships/image" Target="../media/image6.wmf"/><Relationship Id="rId24" Type="http://schemas.openxmlformats.org/officeDocument/2006/relationships/slide" Target="slide48.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1.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2.xml"/><Relationship Id="rId27" Type="http://schemas.openxmlformats.org/officeDocument/2006/relationships/image" Target="../media/image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2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2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difficult?</a:t>
            </a:r>
          </a:p>
          <a:p>
            <a:r>
              <a:rPr lang="en-US" dirty="0"/>
              <a:t>What are the desired properties of the device that meters chemicals into a water treatment plant?</a:t>
            </a:r>
          </a:p>
          <a:p>
            <a:pPr lvl="1"/>
            <a:r>
              <a:rPr lang="en-US" dirty="0"/>
              <a:t>We need constant head as the chemical stock tank empties</a:t>
            </a:r>
          </a:p>
          <a:p>
            <a:pPr lvl="1"/>
            <a:r>
              <a:rPr lang="en-US" dirty="0"/>
              <a:t>Elegant simplicity with few moving parts</a:t>
            </a:r>
          </a:p>
          <a:p>
            <a:pPr lvl="1"/>
            <a:r>
              <a:rPr lang="en-US" dirty="0"/>
              <a:t>Easy for the operator to set the chemical dose (rather than flow)</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28074" y="3974668"/>
            <a:ext cx="4490372" cy="2554545"/>
            <a:chOff x="2672553" y="4573469"/>
            <a:chExt cx="4490372" cy="2554545"/>
          </a:xfrm>
        </p:grpSpPr>
        <p:sp>
          <p:nvSpPr>
            <p:cNvPr id="22" name="TextBox 21">
              <a:extLst>
                <a:ext uri="{FF2B5EF4-FFF2-40B4-BE49-F238E27FC236}">
                  <a16:creationId xmlns:a16="http://schemas.microsoft.com/office/drawing/2014/main" id="{070ABBEA-4033-46BA-BFCE-90EEA5FE99CA}"/>
                </a:ext>
              </a:extLst>
            </p:cNvPr>
            <p:cNvSpPr txBox="1"/>
            <p:nvPr/>
          </p:nvSpPr>
          <p:spPr>
            <a:xfrm>
              <a:off x="3686472" y="4573469"/>
              <a:ext cx="3476453" cy="2554545"/>
            </a:xfrm>
            <a:prstGeom prst="rect">
              <a:avLst/>
            </a:prstGeom>
            <a:noFill/>
          </p:spPr>
          <p:txBody>
            <a:bodyPr wrap="square" rtlCol="0">
              <a:spAutoFit/>
            </a:bodyPr>
            <a:lstStyle/>
            <a:p>
              <a:r>
                <a:rPr lang="en-US" sz="3200" dirty="0"/>
                <a:t>Sedimentation tank drain has minor losses for entrance, exit, and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2672553" y="55633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1639533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15"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r>
              <a:rPr lang="en-US" sz="2800" dirty="0"/>
              <a:t>Vary either the head or the flow resistance to vary the flow rate (current)</a:t>
            </a:r>
          </a:p>
          <a:p>
            <a:pPr marL="914400" lvl="1" indent="-457200">
              <a:buFont typeface="+mj-lt"/>
              <a:buAutoNum type="arabicPeriod"/>
            </a:pPr>
            <a:r>
              <a:rPr lang="en-US" sz="2400" dirty="0"/>
              <a:t>Vary head by adjusting the constant head tank elevation or the outlet elevation of a flexible tube</a:t>
            </a:r>
          </a:p>
          <a:p>
            <a:pPr marL="914400" lvl="1" indent="-457200">
              <a:buFont typeface="+mj-lt"/>
              <a:buAutoNum type="arabicPeriod"/>
            </a:pPr>
            <a:r>
              <a:rPr lang="en-US" sz="2400" dirty="0"/>
              <a:t>Vary orifice size (flow resistance) by adjusting a valve</a:t>
            </a:r>
          </a:p>
        </p:txBody>
      </p:sp>
      <p:sp>
        <p:nvSpPr>
          <p:cNvPr id="7" name="Rectangle 4"/>
          <p:cNvSpPr>
            <a:spLocks noChangeArrowheads="1"/>
          </p:cNvSpPr>
          <p:nvPr/>
        </p:nvSpPr>
        <p:spPr bwMode="auto">
          <a:xfrm>
            <a:off x="1432202"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432202"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432202"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Hypochlorinator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79"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46"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FDED2AA7-F1E6-462E-AD24-B4E9C46437E9}"/>
              </a:ext>
            </a:extLst>
          </p:cNvPr>
          <p:cNvPicPr>
            <a:picLocks noChangeAspect="1"/>
          </p:cNvPicPr>
          <p:nvPr/>
        </p:nvPicPr>
        <p:blipFill>
          <a:blip r:embed="rId3"/>
          <a:stretch>
            <a:fillRect/>
          </a:stretch>
        </p:blipFill>
        <p:spPr>
          <a:xfrm>
            <a:off x="9681600" y="896816"/>
            <a:ext cx="2510399" cy="5741376"/>
          </a:xfrm>
          <a:prstGeom prst="rect">
            <a:avLst/>
          </a:prstGeom>
        </p:spPr>
      </p:pic>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11305308"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on flow controller dosing tube design</a:t>
            </a:r>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 (watch out for contractions!)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greatly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3FA5C-56A8-4B32-B39E-84EB3EA5FC53}"/>
              </a:ext>
            </a:extLst>
          </p:cNvPr>
          <p:cNvSpPr>
            <a:spLocks noGrp="1"/>
          </p:cNvSpPr>
          <p:nvPr>
            <p:ph type="title"/>
          </p:nvPr>
        </p:nvSpPr>
        <p:spPr/>
        <p:txBody>
          <a:bodyPr/>
          <a:lstStyle/>
          <a:p>
            <a:r>
              <a:rPr lang="en-US" dirty="0"/>
              <a:t>Opportunities to Improve the Dose Controller</a:t>
            </a:r>
          </a:p>
        </p:txBody>
      </p:sp>
      <p:sp>
        <p:nvSpPr>
          <p:cNvPr id="3" name="Content Placeholder 2">
            <a:extLst>
              <a:ext uri="{FF2B5EF4-FFF2-40B4-BE49-F238E27FC236}">
                <a16:creationId xmlns:a16="http://schemas.microsoft.com/office/drawing/2014/main" id="{6EE67369-C1F4-422F-8FCE-6020821D1613}"/>
              </a:ext>
            </a:extLst>
          </p:cNvPr>
          <p:cNvSpPr>
            <a:spLocks noGrp="1"/>
          </p:cNvSpPr>
          <p:nvPr>
            <p:ph idx="1"/>
          </p:nvPr>
        </p:nvSpPr>
        <p:spPr>
          <a:xfrm>
            <a:off x="457200" y="1600200"/>
            <a:ext cx="8080131" cy="4525963"/>
          </a:xfrm>
        </p:spPr>
        <p:txBody>
          <a:bodyPr/>
          <a:lstStyle/>
          <a:p>
            <a:r>
              <a:rPr lang="en-US" dirty="0"/>
              <a:t>Make it easier to clean (perhaps clean in place)</a:t>
            </a:r>
          </a:p>
          <a:p>
            <a:r>
              <a:rPr lang="en-US" dirty="0"/>
              <a:t>Bundle of dosing tubes inside a pipe to make a single unit that can handle high flow rate while maintaining laminar flow</a:t>
            </a:r>
          </a:p>
          <a:p>
            <a:pPr lvl="1"/>
            <a:r>
              <a:rPr lang="en-US" dirty="0"/>
              <a:t>A honeycomb structure would be cool</a:t>
            </a:r>
          </a:p>
          <a:p>
            <a:pPr lvl="1"/>
            <a:r>
              <a:rPr lang="en-US" dirty="0"/>
              <a:t>Must be compatible with chlorine</a:t>
            </a:r>
          </a:p>
          <a:p>
            <a:pPr lvl="1"/>
            <a:r>
              <a:rPr lang="en-US" dirty="0"/>
              <a:t>Chemicals will flow on the outside of the dosing tubes too!</a:t>
            </a:r>
          </a:p>
          <a:p>
            <a:endParaRPr lang="en-US" dirty="0"/>
          </a:p>
          <a:p>
            <a:endParaRPr lang="en-US" dirty="0"/>
          </a:p>
        </p:txBody>
      </p:sp>
      <p:pic>
        <p:nvPicPr>
          <p:cNvPr id="4" name="Picture 3">
            <a:extLst>
              <a:ext uri="{FF2B5EF4-FFF2-40B4-BE49-F238E27FC236}">
                <a16:creationId xmlns:a16="http://schemas.microsoft.com/office/drawing/2014/main" id="{5BE77F72-9A30-4E1D-979D-ED4E942D8E0C}"/>
              </a:ext>
            </a:extLst>
          </p:cNvPr>
          <p:cNvPicPr>
            <a:picLocks noChangeAspect="1"/>
          </p:cNvPicPr>
          <p:nvPr/>
        </p:nvPicPr>
        <p:blipFill>
          <a:blip r:embed="rId2"/>
          <a:stretch>
            <a:fillRect/>
          </a:stretch>
        </p:blipFill>
        <p:spPr>
          <a:xfrm>
            <a:off x="8458200" y="1735371"/>
            <a:ext cx="3608832" cy="3161944"/>
          </a:xfrm>
          <a:prstGeom prst="rect">
            <a:avLst/>
          </a:prstGeom>
        </p:spPr>
      </p:pic>
    </p:spTree>
    <p:extLst>
      <p:ext uri="{BB962C8B-B14F-4D97-AF65-F5344CB8AC3E}">
        <p14:creationId xmlns:p14="http://schemas.microsoft.com/office/powerpoint/2010/main" val="374668648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Need a new LFOM design for flow rates above about 100 L/s to avoid using very large pipes</a:t>
            </a:r>
          </a:p>
          <a:p>
            <a:pPr lvl="1"/>
            <a:r>
              <a:rPr lang="en-US" sz="2400" dirty="0"/>
              <a:t>Need a new </a:t>
            </a:r>
            <a:r>
              <a:rPr lang="en-US" sz="2400" dirty="0" err="1"/>
              <a:t>doser</a:t>
            </a:r>
            <a:r>
              <a:rPr lang="en-US" sz="2400" dirty="0"/>
              <a:t> tube design for when multiple tubes are required</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128204</TotalTime>
  <Words>3762</Words>
  <Application>Microsoft Office PowerPoint</Application>
  <PresentationFormat>Widescreen</PresentationFormat>
  <Paragraphs>559</Paragraphs>
  <Slides>79</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79</vt:i4>
      </vt:variant>
    </vt:vector>
  </HeadingPairs>
  <TitlesOfParts>
    <vt:vector size="90" baseType="lpstr">
      <vt:lpstr>Times New Roman</vt:lpstr>
      <vt:lpstr>Calibri</vt:lpstr>
      <vt:lpstr>Arial</vt:lpstr>
      <vt:lpstr>Baskerville Old Face</vt:lpstr>
      <vt:lpstr>Wingdings</vt:lpstr>
      <vt:lpstr>Century Gothic</vt:lpstr>
      <vt:lpstr>Symbol</vt:lpstr>
      <vt:lpstr>Candara</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PowerPoint Presentation</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Hypochlorinator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Constant Level Tanks</vt:lpstr>
      <vt:lpstr>PowerPoint Presentation</vt:lpstr>
      <vt:lpstr>Atima doser: Three 1/8” diameter tubes, 1.93 m long, 187.5 g/L stock solution of PACl, 5 to 48 mg/L dose range</vt:lpstr>
      <vt:lpstr>Linear Chemical Dose Controller (CDC):  A key technology for high performing plants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Opportunities to Improve the Dose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1827</cp:revision>
  <cp:lastPrinted>2017-09-05T11:56:51Z</cp:lastPrinted>
  <dcterms:created xsi:type="dcterms:W3CDTF">2004-08-17T19:01:02Z</dcterms:created>
  <dcterms:modified xsi:type="dcterms:W3CDTF">2022-02-03T20:05:49Z</dcterms:modified>
</cp:coreProperties>
</file>